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81788" cy="9812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441" cy="490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84801" y="0"/>
            <a:ext cx="2895441" cy="490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E6A4C-999A-4EA9-872B-291EF0037464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6600"/>
            <a:ext cx="4902200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179" y="4660861"/>
            <a:ext cx="5345430" cy="4415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0018"/>
            <a:ext cx="2895441" cy="490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84801" y="9320018"/>
            <a:ext cx="2895441" cy="490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F2F2-1693-4F12-8968-9CA60D3AF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7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55CB-110B-4591-9DE1-C7001565E97E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FC03-1068-45EC-832D-3FB500ED09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алочка+подлож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2129075"/>
            <a:ext cx="878497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____________________ – основной закон, определяющий устройство государства, задачи органов власти, закрепляющий права, свободы и обязанности граждан </a:t>
            </a:r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России.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установленный государством свод обязательных правил и норм поведения.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правовая связь человека и государства, выражающаяся в совокупности их взаимных прав, обязанностей и ответственности.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многообразие форм и субъектов экономической,  политической и культурной жизни.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наличие в стране нескольких партий, реально участвующих в политическом процессе.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совокупность избирателей, голосующих за определенную партию.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Избирательная  ________–  совокупность агитационных мероприятий, осуществляемых кандидатами и партиями в избирательной борьбе.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независимый коллегиальный орган, обеспечивающий подготовку и  проведение выборов.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документ, удостоверяющий личность гражданина России, необходимый для получения избирательного бюллетеня.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 – специальный документ, который избиратель получает в участковой избирательной комиссии в день выборов для голосования.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избирателей – документ, в который внесены сведения об избирателях, имеющих право голосовать на соответствующем избирательном участке.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 для голосования – прозрачный или полупрозрачный короб с прорезью, в который избиратели опускают заполненные избирательные бюллетени.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общественное объединение, созданное в целях участия граждан в политической жизни общества.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специальная процедура, при которой гражданин решил использовать свое право быть избранным. 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 деятельность, побуждающая голосовать за определенного кандидата или партию.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 – вид предвыборной встречи двух и более кандидатов, содержанием которой является публичный обмен мнениями.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– человек, действующий на добровольной и безвозмездной основе, оказывающий помощь избирателю при посещении избирательного участка.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 – человек, находящийся в помещении для голосования в день выборов, осуществляющий контроль за ходом голосования.</a:t>
            </a:r>
          </a:p>
          <a:p>
            <a:pPr algn="just"/>
            <a:r>
              <a:rPr lang="ru-RU" sz="800" dirty="0">
                <a:solidFill>
                  <a:srgbClr val="0F2C67"/>
                </a:solidFill>
                <a:latin typeface="Comic Sans MS" pitchFamily="66" charset="0"/>
              </a:rPr>
              <a:t>____________________  – признание народом и политическими силами правомерности, законности избранной политической власти.</a:t>
            </a:r>
          </a:p>
          <a:p>
            <a:pPr algn="just"/>
            <a:endParaRPr lang="ru-RU" sz="800" dirty="0">
              <a:solidFill>
                <a:srgbClr val="0F2C67"/>
              </a:solidFill>
              <a:latin typeface="Comic Sans MS" pitchFamily="66" charset="0"/>
            </a:endParaRPr>
          </a:p>
          <a:p>
            <a:pPr algn="just"/>
            <a:endParaRPr lang="ru-RU" sz="800" dirty="0">
              <a:solidFill>
                <a:srgbClr val="0F2C67"/>
              </a:solidFill>
              <a:latin typeface="Comic Sans MS" pitchFamily="66" charset="0"/>
            </a:endParaRPr>
          </a:p>
          <a:p>
            <a:pPr algn="just"/>
            <a:r>
              <a:rPr lang="ru-RU" sz="800" b="1" dirty="0">
                <a:solidFill>
                  <a:srgbClr val="0F2C67"/>
                </a:solidFill>
                <a:latin typeface="Comic Sans MS" pitchFamily="66" charset="0"/>
              </a:rPr>
              <a:t>Разгадайте </a:t>
            </a:r>
            <a:r>
              <a:rPr lang="ru-RU" sz="1200" b="1" dirty="0">
                <a:solidFill>
                  <a:srgbClr val="0F2C67"/>
                </a:solidFill>
                <a:latin typeface="Comic Sans MS" pitchFamily="66" charset="0"/>
              </a:rPr>
              <a:t>19</a:t>
            </a:r>
            <a:r>
              <a:rPr lang="ru-RU" sz="800" b="1" dirty="0">
                <a:solidFill>
                  <a:srgbClr val="0F2C67"/>
                </a:solidFill>
                <a:latin typeface="Comic Sans MS" pitchFamily="66" charset="0"/>
              </a:rPr>
              <a:t> избирательных терминов, посчитайте количество букв «а» в этих словах, умножьте это число на </a:t>
            </a:r>
            <a:r>
              <a:rPr lang="ru-RU" sz="1200" b="1" dirty="0">
                <a:solidFill>
                  <a:srgbClr val="0F2C67"/>
                </a:solidFill>
                <a:latin typeface="Comic Sans MS" pitchFamily="66" charset="0"/>
              </a:rPr>
              <a:t>9</a:t>
            </a:r>
            <a:r>
              <a:rPr lang="ru-RU" sz="800" b="1" dirty="0">
                <a:solidFill>
                  <a:srgbClr val="0F2C67"/>
                </a:solidFill>
                <a:latin typeface="Comic Sans MS" pitchFamily="66" charset="0"/>
              </a:rPr>
              <a:t> и к полученному значению прибавьте </a:t>
            </a:r>
            <a:r>
              <a:rPr lang="ru-RU" sz="1200" b="1" dirty="0">
                <a:solidFill>
                  <a:srgbClr val="0F2C67"/>
                </a:solidFill>
                <a:latin typeface="Comic Sans MS" pitchFamily="66" charset="0"/>
              </a:rPr>
              <a:t>2021</a:t>
            </a:r>
            <a:r>
              <a:rPr lang="ru-RU" sz="800" b="1" dirty="0">
                <a:solidFill>
                  <a:srgbClr val="0F2C67"/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ru-RU" sz="300" b="1" dirty="0">
              <a:solidFill>
                <a:srgbClr val="0F2C67"/>
              </a:solidFill>
              <a:latin typeface="Comic Sans MS" pitchFamily="66" charset="0"/>
            </a:endParaRPr>
          </a:p>
          <a:p>
            <a:pPr algn="just"/>
            <a:r>
              <a:rPr lang="ru-RU" sz="800" b="1" dirty="0">
                <a:solidFill>
                  <a:srgbClr val="0F2C67"/>
                </a:solidFill>
                <a:latin typeface="Comic Sans MS" pitchFamily="66" charset="0"/>
              </a:rPr>
              <a:t>Результат (число, получившееся в итоге вычислений) отправьте на адрес электронной почты редакции </a:t>
            </a:r>
            <a:r>
              <a:rPr lang="en-US" sz="800" b="1" dirty="0" smtClean="0">
                <a:solidFill>
                  <a:srgbClr val="0F2C67"/>
                </a:solidFill>
                <a:latin typeface="Comic Sans MS" pitchFamily="66" charset="0"/>
              </a:rPr>
              <a:t>rgmgl@mail.ru</a:t>
            </a:r>
            <a:r>
              <a:rPr lang="ru-RU" sz="800" b="1" dirty="0" smtClean="0">
                <a:solidFill>
                  <a:srgbClr val="0F2C67"/>
                </a:solidFill>
                <a:latin typeface="Comic Sans MS" pitchFamily="66" charset="0"/>
              </a:rPr>
              <a:t>, </a:t>
            </a:r>
            <a:r>
              <a:rPr lang="ru-RU" sz="800" b="1" dirty="0">
                <a:solidFill>
                  <a:srgbClr val="0F2C67"/>
                </a:solidFill>
                <a:latin typeface="Comic Sans MS" pitchFamily="66" charset="0"/>
              </a:rPr>
              <a:t>указав свои фамилию, имя и отчество, </a:t>
            </a:r>
          </a:p>
          <a:p>
            <a:pPr algn="just"/>
            <a:r>
              <a:rPr lang="ru-RU" sz="800" b="1" dirty="0">
                <a:solidFill>
                  <a:srgbClr val="0F2C67"/>
                </a:solidFill>
                <a:latin typeface="Comic Sans MS" pitchFamily="66" charset="0"/>
              </a:rPr>
              <a:t>дату рождения и контактный телефон. </a:t>
            </a:r>
          </a:p>
          <a:p>
            <a:pPr algn="just"/>
            <a:endParaRPr lang="ru-RU" sz="800" b="1" dirty="0">
              <a:solidFill>
                <a:srgbClr val="0F2C67"/>
              </a:solidFill>
              <a:latin typeface="Comic Sans MS" pitchFamily="66" charset="0"/>
            </a:endParaRPr>
          </a:p>
          <a:p>
            <a:pPr algn="just"/>
            <a:endParaRPr lang="ru-RU" sz="300" dirty="0"/>
          </a:p>
          <a:p>
            <a:pPr algn="just"/>
            <a:endParaRPr lang="ru-RU" sz="300" dirty="0"/>
          </a:p>
          <a:p>
            <a:pPr algn="just"/>
            <a:r>
              <a:rPr lang="ru-RU" sz="600" dirty="0"/>
              <a:t>Отправляя сведения о себе, участник марафона «Голосовать? Легко!» среди избирателей – читателей районных газет Брянской области дает согласие сетевому изданию и Избирательной комиссии Брянской области на обработку своих персональных данных в целях подведения итогов Марафона в соответствии с Федеральным законом от 27.07.2006 №152-ФЗ «О персональных данных». Победитель Марафона, руководствуясь ст. 10.1 Федерального закона «О персональных данных», заявляет о согласии на распространение подлежащих обработке персональных данных – размещение фамилии, имени, отчества в сетевом издании </a:t>
            </a:r>
            <a:r>
              <a:rPr lang="ru-RU" sz="600" dirty="0" smtClean="0"/>
              <a:t>«</a:t>
            </a:r>
            <a:r>
              <a:rPr lang="ru-RU" sz="600" dirty="0" err="1" smtClean="0"/>
              <a:t>Мглинские</a:t>
            </a:r>
            <a:r>
              <a:rPr lang="ru-RU" sz="600" dirty="0" smtClean="0"/>
              <a:t> вести 32</a:t>
            </a:r>
            <a:r>
              <a:rPr lang="ru-RU" sz="600" dirty="0" smtClean="0"/>
              <a:t>» </a:t>
            </a:r>
            <a:r>
              <a:rPr lang="ru-RU" sz="600" dirty="0"/>
              <a:t>на </a:t>
            </a:r>
            <a:r>
              <a:rPr lang="ru-RU" sz="600" dirty="0" smtClean="0"/>
              <a:t>сайте </a:t>
            </a:r>
            <a:r>
              <a:rPr lang="en-US" sz="600" dirty="0"/>
              <a:t>https://</a:t>
            </a:r>
            <a:r>
              <a:rPr lang="en-US" sz="600" dirty="0" smtClean="0"/>
              <a:t>vesti-mglin.ru</a:t>
            </a:r>
            <a:r>
              <a:rPr lang="ru-RU" sz="600" dirty="0" smtClean="0"/>
              <a:t>, </a:t>
            </a:r>
            <a:r>
              <a:rPr lang="ru-RU" sz="600" dirty="0"/>
              <a:t>на официальном сайте Избирательной комиссии Брянской области http://www.bryansk.izbirkom.ru/.</a:t>
            </a:r>
          </a:p>
          <a:p>
            <a:pPr algn="just"/>
            <a:endParaRPr lang="ru-RU" sz="800" b="1" dirty="0">
              <a:solidFill>
                <a:srgbClr val="0F2C67"/>
              </a:solidFill>
              <a:latin typeface="Comic Sans MS" pitchFamily="66" charset="0"/>
            </a:endParaRPr>
          </a:p>
          <a:p>
            <a:pPr algn="just"/>
            <a:endParaRPr lang="ru-RU" sz="800" b="1" dirty="0">
              <a:solidFill>
                <a:srgbClr val="0F2C67"/>
              </a:solidFill>
              <a:latin typeface="Comic Sans MS" pitchFamily="66" charset="0"/>
            </a:endParaRPr>
          </a:p>
          <a:p>
            <a:pPr algn="just"/>
            <a:endParaRPr lang="ru-RU" sz="800" b="1" dirty="0">
              <a:solidFill>
                <a:srgbClr val="0F2C67"/>
              </a:solidFill>
              <a:latin typeface="Comic Sans MS" pitchFamily="66" charset="0"/>
            </a:endParaRPr>
          </a:p>
          <a:p>
            <a:pPr algn="just"/>
            <a:endParaRPr lang="ru-RU" sz="800" b="1" dirty="0">
              <a:solidFill>
                <a:srgbClr val="0F2C67"/>
              </a:solidFill>
              <a:latin typeface="Comic Sans MS" pitchFamily="66" charset="0"/>
            </a:endParaRPr>
          </a:p>
          <a:p>
            <a:endParaRPr lang="ru-RU" sz="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33896F2-C761-48AD-B34B-43F5F00CC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4" y="149002"/>
            <a:ext cx="1047750" cy="1047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92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kart32</dc:creator>
  <cp:lastModifiedBy>Sergey2</cp:lastModifiedBy>
  <cp:revision>15</cp:revision>
  <dcterms:created xsi:type="dcterms:W3CDTF">2021-06-17T11:59:22Z</dcterms:created>
  <dcterms:modified xsi:type="dcterms:W3CDTF">2021-07-01T07:10:52Z</dcterms:modified>
</cp:coreProperties>
</file>